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840" r:id="rId1"/>
  </p:sldMasterIdLst>
  <p:notesMasterIdLst>
    <p:notesMasterId r:id="rId21"/>
  </p:notesMasterIdLst>
  <p:sldIdLst>
    <p:sldId id="335" r:id="rId2"/>
    <p:sldId id="337" r:id="rId3"/>
    <p:sldId id="336" r:id="rId4"/>
    <p:sldId id="257" r:id="rId5"/>
    <p:sldId id="317" r:id="rId6"/>
    <p:sldId id="318" r:id="rId7"/>
    <p:sldId id="322" r:id="rId8"/>
    <p:sldId id="319" r:id="rId9"/>
    <p:sldId id="320" r:id="rId10"/>
    <p:sldId id="333" r:id="rId11"/>
    <p:sldId id="334" r:id="rId12"/>
    <p:sldId id="321" r:id="rId13"/>
    <p:sldId id="298" r:id="rId14"/>
    <p:sldId id="263" r:id="rId15"/>
    <p:sldId id="265" r:id="rId16"/>
    <p:sldId id="266" r:id="rId17"/>
    <p:sldId id="267" r:id="rId18"/>
    <p:sldId id="268" r:id="rId19"/>
    <p:sldId id="269" r:id="rId2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3B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025" autoAdjust="0"/>
    <p:restoredTop sz="94660"/>
  </p:normalViewPr>
  <p:slideViewPr>
    <p:cSldViewPr snapToGrid="0">
      <p:cViewPr varScale="1">
        <p:scale>
          <a:sx n="137" d="100"/>
          <a:sy n="137" d="100"/>
        </p:scale>
        <p:origin x="144" y="43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A467D7E-A335-4714-A7C7-31F00ECD1849}" type="datetimeFigureOut">
              <a:rPr lang="en-US" smtClean="0"/>
              <a:t>11/27/2018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170FA58-3C97-4B19-82C7-7C291D6DC4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15216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70FA58-3C97-4B19-82C7-7C291D6DC475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14211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761999"/>
            <a:ext cx="9141619" cy="5334001"/>
          </a:xfrm>
          <a:prstGeom prst="rect">
            <a:avLst/>
          </a:prstGeom>
          <a:solidFill>
            <a:srgbClr val="0093B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9270263" y="761999"/>
            <a:ext cx="2925318" cy="5334001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69848" y="1298448"/>
            <a:ext cx="7315200" cy="3255264"/>
          </a:xfrm>
        </p:spPr>
        <p:txBody>
          <a:bodyPr anchor="b">
            <a:normAutofit/>
          </a:bodyPr>
          <a:lstStyle>
            <a:lvl1pPr algn="l">
              <a:defRPr sz="5900" spc="-100" baseline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15" y="4670246"/>
            <a:ext cx="7315200" cy="914400"/>
          </a:xfrm>
        </p:spPr>
        <p:txBody>
          <a:bodyPr anchor="t">
            <a:normAutofit/>
          </a:bodyPr>
          <a:lstStyle>
            <a:lvl1pPr marL="0" indent="0" algn="l">
              <a:buNone/>
              <a:defRPr sz="2200" cap="none" spc="0" baseline="0">
                <a:solidFill>
                  <a:schemeClr val="accent1">
                    <a:lumMod val="20000"/>
                    <a:lumOff val="80000"/>
                  </a:schemeClr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11/27/2018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11/27/2018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81000" y="990600"/>
            <a:ext cx="2819400" cy="49530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867912" y="868680"/>
            <a:ext cx="7315200" cy="5120640"/>
          </a:xfrm>
        </p:spPr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11/27/2018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defRPr sz="2800"/>
            </a:lvl1pPr>
            <a:lvl2pPr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defRPr sz="2400"/>
            </a:lvl2pPr>
            <a:lvl3pPr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defRPr sz="2000"/>
            </a:lvl3pPr>
            <a:lvl4pPr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defRPr sz="2000"/>
            </a:lvl4pPr>
            <a:lvl5pPr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defRPr sz="20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11/27/2018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67912" y="1298448"/>
            <a:ext cx="7315200" cy="3255264"/>
          </a:xfrm>
        </p:spPr>
        <p:txBody>
          <a:bodyPr anchor="b">
            <a:normAutofit/>
          </a:bodyPr>
          <a:lstStyle>
            <a:lvl1pPr>
              <a:defRPr sz="5900" b="0" spc="-1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86200" y="4672584"/>
            <a:ext cx="7315200" cy="914400"/>
          </a:xfrm>
        </p:spPr>
        <p:txBody>
          <a:bodyPr anchor="t">
            <a:normAutofit/>
          </a:bodyPr>
          <a:lstStyle>
            <a:lvl1pPr marL="0" indent="0">
              <a:buNone/>
              <a:defRPr sz="2200" cap="none" spc="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11/27/2018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67912" y="868680"/>
            <a:ext cx="3474720" cy="51206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818120" y="868680"/>
            <a:ext cx="3474720" cy="51206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11/27/2018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67912" y="1023586"/>
            <a:ext cx="3474720" cy="807720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7912" y="1930936"/>
            <a:ext cx="3474720" cy="402336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818463" y="1023586"/>
            <a:ext cx="3474720" cy="813171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818463" y="1930936"/>
            <a:ext cx="3474720" cy="402336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11/27/2018</a:t>
            </a:fld>
            <a:endParaRPr lang="en-US" dirty="0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11/27/2018</a:t>
            </a:fld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11/27/2018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032" y="1143000"/>
            <a:ext cx="2834640" cy="2377440"/>
          </a:xfrm>
        </p:spPr>
        <p:txBody>
          <a:bodyPr anchor="b">
            <a:normAutofit/>
          </a:bodyPr>
          <a:lstStyle>
            <a:lvl1pPr>
              <a:defRPr sz="3200" b="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67912" y="868680"/>
            <a:ext cx="7315200" cy="51206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6032" y="3494176"/>
            <a:ext cx="2834640" cy="2321990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11/27/2018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032" y="1143000"/>
            <a:ext cx="2834640" cy="2377440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570644" y="767419"/>
            <a:ext cx="8115230" cy="5330952"/>
          </a:xfr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6032" y="3493008"/>
            <a:ext cx="2834640" cy="2322576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11/27/2018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3499101" y="6356350"/>
            <a:ext cx="5911517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758952"/>
            <a:ext cx="3443590" cy="5330952"/>
          </a:xfrm>
          <a:prstGeom prst="rect">
            <a:avLst/>
          </a:prstGeom>
          <a:solidFill>
            <a:srgbClr val="0093B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2919" y="1123837"/>
            <a:ext cx="2947482" cy="46011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8" name="Rectangle 37"/>
          <p:cNvSpPr/>
          <p:nvPr/>
        </p:nvSpPr>
        <p:spPr>
          <a:xfrm>
            <a:off x="11815864" y="758952"/>
            <a:ext cx="384048" cy="5330952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69268" y="864108"/>
            <a:ext cx="7315200" cy="51206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62465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5586B75A-687E-405C-8A0B-8D00578BA2C3}" type="datetimeFigureOut">
              <a:rPr lang="en-US" dirty="0"/>
              <a:pPr/>
              <a:t>11/27/2018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869268" y="6356350"/>
            <a:ext cx="59115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34135" y="6356350"/>
            <a:ext cx="153092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accent1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spc="-60" baseline="0">
          <a:solidFill>
            <a:srgbClr val="FFFFFF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/>
        </a:buClr>
        <a:buFont typeface="Wingdings 2" pitchFamily="18" charset="2"/>
        <a:buChar char=""/>
        <a:defRPr sz="2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2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30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4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05E4D6-63EE-40CD-89E1-C6541941847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Financial Caretaking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8715069-3366-4ED8-BE28-901F893DE1C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00014" y="4670246"/>
            <a:ext cx="7772681" cy="914400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Proactive aging strategies for preventing financial abuse and preparing for the transition of financial decision-making authority.</a:t>
            </a:r>
          </a:p>
        </p:txBody>
      </p:sp>
    </p:spTree>
    <p:extLst>
      <p:ext uri="{BB962C8B-B14F-4D97-AF65-F5344CB8AC3E}">
        <p14:creationId xmlns:p14="http://schemas.microsoft.com/office/powerpoint/2010/main" val="274791358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FB338265-E8EB-4CB5-8E50-0BE29C3C98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Risk of fraud and abuse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EBB52F24-DEF4-4518-8829-E2DC0E91699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Older adults tend to</a:t>
            </a:r>
          </a:p>
          <a:p>
            <a:pPr lvl="1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dirty="0"/>
              <a:t>Be more trusting - harder to imagine being bilked</a:t>
            </a:r>
          </a:p>
          <a:p>
            <a:pPr lvl="1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dirty="0"/>
              <a:t>Have difficulty “connecting the dots”</a:t>
            </a:r>
          </a:p>
          <a:p>
            <a:pPr lvl="1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dirty="0"/>
              <a:t>Be more susceptible and reactive to fear</a:t>
            </a:r>
          </a:p>
          <a:p>
            <a:pPr lvl="1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dirty="0"/>
              <a:t>Have more difficulty focusing attention</a:t>
            </a:r>
          </a:p>
          <a:p>
            <a:pPr lvl="1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dirty="0"/>
              <a:t>Be more impulsive</a:t>
            </a:r>
          </a:p>
          <a:p>
            <a:pPr lvl="1"/>
            <a:endParaRPr lang="en-US" dirty="0"/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42315965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FB338265-E8EB-4CB5-8E50-0BE29C3C98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Widespread nature of fraud and abuse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EBB52F24-DEF4-4518-8829-E2DC0E91699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49172" y="742000"/>
            <a:ext cx="7315200" cy="5120640"/>
          </a:xfrm>
        </p:spPr>
        <p:txBody>
          <a:bodyPr>
            <a:normAutofit/>
          </a:bodyPr>
          <a:lstStyle/>
          <a:p>
            <a:pPr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dirty="0"/>
              <a:t>$17 billion lost annually to financial exploitation</a:t>
            </a:r>
          </a:p>
          <a:p>
            <a:pPr lvl="1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dirty="0"/>
              <a:t>2/3 due to criminal fraud</a:t>
            </a:r>
          </a:p>
          <a:p>
            <a:pPr lvl="1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dirty="0"/>
              <a:t>1/3 due to abuse by caregivers</a:t>
            </a:r>
          </a:p>
          <a:p>
            <a:pPr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dirty="0"/>
              <a:t>Perpetrators</a:t>
            </a:r>
          </a:p>
          <a:p>
            <a:pPr lvl="1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dirty="0"/>
              <a:t>Family, friends, neighbors – 75%</a:t>
            </a:r>
          </a:p>
          <a:p>
            <a:pPr lvl="1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dirty="0"/>
              <a:t>Home care aids – 15%</a:t>
            </a:r>
          </a:p>
          <a:p>
            <a:pPr lvl="1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dirty="0"/>
              <a:t>Others – 10%</a:t>
            </a:r>
          </a:p>
        </p:txBody>
      </p:sp>
    </p:spTree>
    <p:extLst>
      <p:ext uri="{BB962C8B-B14F-4D97-AF65-F5344CB8AC3E}">
        <p14:creationId xmlns:p14="http://schemas.microsoft.com/office/powerpoint/2010/main" val="107131601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FB338265-E8EB-4CB5-8E50-0BE29C3C98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Tricking the brain to do the right thing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EBB52F24-DEF4-4518-8829-E2DC0E91699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Proactive planning takes you through likely scenarios</a:t>
            </a:r>
          </a:p>
          <a:p>
            <a:r>
              <a:rPr lang="en-US" sz="2800" dirty="0"/>
              <a:t>When you are well and not under duress, you are more likely to make good decisions</a:t>
            </a:r>
          </a:p>
          <a:p>
            <a:r>
              <a:rPr lang="en-US" sz="2800" dirty="0"/>
              <a:t>By creating a plan and revisiting it periodically, the plan becomes hard wired in your long term memory</a:t>
            </a:r>
          </a:p>
          <a:p>
            <a:r>
              <a:rPr lang="en-US" sz="2800" dirty="0"/>
              <a:t>When “bad things” happen, you are more likely to revert to the plan hard wired in your brain</a:t>
            </a:r>
          </a:p>
        </p:txBody>
      </p:sp>
    </p:spTree>
    <p:extLst>
      <p:ext uri="{BB962C8B-B14F-4D97-AF65-F5344CB8AC3E}">
        <p14:creationId xmlns:p14="http://schemas.microsoft.com/office/powerpoint/2010/main" val="182991685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35E518B5-5CD3-48E1-909C-4A2F69DA7A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Creating a Financial Caretaking Plan</a:t>
            </a:r>
          </a:p>
        </p:txBody>
      </p:sp>
    </p:spTree>
    <p:extLst>
      <p:ext uri="{BB962C8B-B14F-4D97-AF65-F5344CB8AC3E}">
        <p14:creationId xmlns:p14="http://schemas.microsoft.com/office/powerpoint/2010/main" val="233142506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FB338265-E8EB-4CB5-8E50-0BE29C3C98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When to start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EBB52F24-DEF4-4518-8829-E2DC0E91699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08011" y="964591"/>
            <a:ext cx="7315200" cy="5120640"/>
          </a:xfrm>
        </p:spPr>
        <p:txBody>
          <a:bodyPr>
            <a:normAutofit lnSpcReduction="10000"/>
          </a:bodyPr>
          <a:lstStyle/>
          <a:p>
            <a:r>
              <a:rPr lang="en-US" dirty="0"/>
              <a:t>By early 50s - according to a major study, financial decision-making capacity peaks on average at age 53</a:t>
            </a:r>
          </a:p>
          <a:p>
            <a:r>
              <a:rPr lang="en-US" dirty="0"/>
              <a:t>Triggers for financial caretaking</a:t>
            </a:r>
          </a:p>
          <a:p>
            <a:pPr lvl="1"/>
            <a:r>
              <a:rPr lang="en-US" sz="2800" dirty="0"/>
              <a:t>Normal aging</a:t>
            </a:r>
          </a:p>
          <a:p>
            <a:pPr lvl="1"/>
            <a:r>
              <a:rPr lang="en-US" sz="2800" dirty="0"/>
              <a:t>Accident</a:t>
            </a:r>
          </a:p>
          <a:p>
            <a:pPr lvl="1"/>
            <a:r>
              <a:rPr lang="en-US" sz="2800" dirty="0"/>
              <a:t>Illness</a:t>
            </a:r>
          </a:p>
          <a:p>
            <a:pPr lvl="1"/>
            <a:r>
              <a:rPr lang="en-US" sz="2800" dirty="0"/>
              <a:t>Death of a spouse</a:t>
            </a:r>
          </a:p>
          <a:p>
            <a:r>
              <a:rPr lang="en-US" dirty="0"/>
              <a:t>Are you ready for someone to take over?</a:t>
            </a:r>
          </a:p>
        </p:txBody>
      </p:sp>
    </p:spTree>
    <p:extLst>
      <p:ext uri="{BB962C8B-B14F-4D97-AF65-F5344CB8AC3E}">
        <p14:creationId xmlns:p14="http://schemas.microsoft.com/office/powerpoint/2010/main" val="159718493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F6B68F-4AA2-42B1-A35D-ECA00C0A36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to prepare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2EB8264-2AAB-4453-9300-034E9EE240C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69268" y="864108"/>
            <a:ext cx="7615998" cy="5120640"/>
          </a:xfrm>
        </p:spPr>
        <p:txBody>
          <a:bodyPr/>
          <a:lstStyle/>
          <a:p>
            <a:r>
              <a:rPr lang="en-US" dirty="0"/>
              <a:t>List of all financial assets</a:t>
            </a:r>
          </a:p>
          <a:p>
            <a:r>
              <a:rPr lang="en-US" dirty="0"/>
              <a:t>How to access accounts</a:t>
            </a:r>
          </a:p>
          <a:p>
            <a:r>
              <a:rPr lang="en-US" dirty="0"/>
              <a:t>Location of important documents</a:t>
            </a:r>
          </a:p>
          <a:p>
            <a:r>
              <a:rPr lang="en-US" dirty="0"/>
              <a:t>Assignment of trusted caretaker responsibilities (bill pay, investment management, etc.)</a:t>
            </a:r>
          </a:p>
          <a:p>
            <a:r>
              <a:rPr lang="en-US" dirty="0"/>
              <a:t>Management of investments and estate</a:t>
            </a:r>
          </a:p>
          <a:p>
            <a:r>
              <a:rPr lang="en-US" dirty="0"/>
              <a:t>Pet and child care</a:t>
            </a:r>
          </a:p>
        </p:txBody>
      </p:sp>
    </p:spTree>
    <p:extLst>
      <p:ext uri="{BB962C8B-B14F-4D97-AF65-F5344CB8AC3E}">
        <p14:creationId xmlns:p14="http://schemas.microsoft.com/office/powerpoint/2010/main" val="268888658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C901B9-DE90-439F-AFE8-92D94F8AC9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Whealthcare Financial Caretaking Plan overview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83361B02-B357-4CA1-B016-AB218482AD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69267" y="864108"/>
            <a:ext cx="7575805" cy="5120640"/>
          </a:xfrm>
        </p:spPr>
        <p:txBody>
          <a:bodyPr/>
          <a:lstStyle/>
          <a:p>
            <a:r>
              <a:rPr lang="en-US" dirty="0"/>
              <a:t>Complete a 15 minute questionnaire</a:t>
            </a:r>
          </a:p>
          <a:p>
            <a:r>
              <a:rPr lang="en-US" dirty="0"/>
              <a:t>Documents what you are doing now and what you would like to have happen in the future</a:t>
            </a:r>
          </a:p>
          <a:p>
            <a:r>
              <a:rPr lang="en-US" dirty="0"/>
              <a:t>Identifies a list of the “holes” in your plan</a:t>
            </a:r>
          </a:p>
          <a:p>
            <a:r>
              <a:rPr lang="en-US" dirty="0"/>
              <a:t>Generates a comprehensive plan to fix the holes</a:t>
            </a:r>
          </a:p>
          <a:p>
            <a:r>
              <a:rPr lang="en-US" dirty="0"/>
              <a:t>Provides supporting tools and education</a:t>
            </a:r>
          </a:p>
        </p:txBody>
      </p:sp>
    </p:spTree>
    <p:extLst>
      <p:ext uri="{BB962C8B-B14F-4D97-AF65-F5344CB8AC3E}">
        <p14:creationId xmlns:p14="http://schemas.microsoft.com/office/powerpoint/2010/main" val="72196961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C901B9-DE90-439F-AFE8-92D94F8AC9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Whealthcare Financial Caretaking Plan questionnaire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D8DC3E3-AB4B-4AE6-AAD9-B8422E04904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03024" y="486076"/>
            <a:ext cx="5270236" cy="58858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02624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C901B9-DE90-439F-AFE8-92D94F8AC9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Whealthcare Financial Caretaking Plan report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16B3497-F57B-45D4-BF79-B93A9BC8FA0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05189" y="716356"/>
            <a:ext cx="4052332" cy="56537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434454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C901B9-DE90-439F-AFE8-92D94F8AC9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Whealthcare Education</a:t>
            </a:r>
            <a:br>
              <a:rPr lang="en-US" dirty="0"/>
            </a:br>
            <a:r>
              <a:rPr lang="en-US" dirty="0"/>
              <a:t>Academy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CD21A39-AC68-4BA3-8EDA-5EDEBA8815C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72517" y="631001"/>
            <a:ext cx="5960387" cy="55959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83871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1FABC8-CE15-4981-8832-E676856ED6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Introduction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F8CAD8B-82BD-4003-8055-DAB0807726A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What is financial caretaking?</a:t>
            </a:r>
          </a:p>
          <a:p>
            <a:r>
              <a:rPr lang="en-US" dirty="0"/>
              <a:t>Why proactively plan </a:t>
            </a:r>
          </a:p>
          <a:p>
            <a:r>
              <a:rPr lang="en-US" dirty="0"/>
              <a:t>Creating a financial caretaking plan</a:t>
            </a:r>
          </a:p>
          <a:p>
            <a:r>
              <a:rPr lang="en-US" dirty="0"/>
              <a:t>Screening to identify issues managing finances</a:t>
            </a:r>
          </a:p>
        </p:txBody>
      </p:sp>
    </p:spTree>
    <p:extLst>
      <p:ext uri="{BB962C8B-B14F-4D97-AF65-F5344CB8AC3E}">
        <p14:creationId xmlns:p14="http://schemas.microsoft.com/office/powerpoint/2010/main" val="137320219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35E518B5-5CD3-48E1-909C-4A2F69DA7A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7358" y="1298448"/>
            <a:ext cx="8179358" cy="3255264"/>
          </a:xfrm>
        </p:spPr>
        <p:txBody>
          <a:bodyPr/>
          <a:lstStyle/>
          <a:p>
            <a:r>
              <a:rPr lang="en-US" dirty="0"/>
              <a:t>What is Financial Caretaking?</a:t>
            </a:r>
          </a:p>
        </p:txBody>
      </p:sp>
    </p:spTree>
    <p:extLst>
      <p:ext uri="{BB962C8B-B14F-4D97-AF65-F5344CB8AC3E}">
        <p14:creationId xmlns:p14="http://schemas.microsoft.com/office/powerpoint/2010/main" val="152221484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88C78F-A619-463D-ADB5-AA97A58BA8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Definition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E4E5E78-05AF-417C-BAAC-5929E68D6EE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/>
              <a:t>Financial caretaking is the process caring for the finances of someone else, usually by a younger family member on behalf of an older family member.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811607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88C78F-A619-463D-ADB5-AA97A58BA8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2918" y="1123837"/>
            <a:ext cx="3063037" cy="4601183"/>
          </a:xfrm>
        </p:spPr>
        <p:txBody>
          <a:bodyPr>
            <a:normAutofit fontScale="90000"/>
          </a:bodyPr>
          <a:lstStyle/>
          <a:p>
            <a:br>
              <a:rPr lang="en-US" sz="4000" dirty="0"/>
            </a:br>
            <a:br>
              <a:rPr lang="en-US" sz="4000" dirty="0"/>
            </a:br>
            <a:r>
              <a:rPr lang="en-US" sz="4000" dirty="0"/>
              <a:t>Financial caretaking is increasingly prevalent</a:t>
            </a:r>
            <a:br>
              <a:rPr lang="en-US" sz="4000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E4E5E78-05AF-417C-BAAC-5929E68D6EE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09461" y="663140"/>
            <a:ext cx="7315200" cy="5697466"/>
          </a:xfrm>
        </p:spPr>
        <p:txBody>
          <a:bodyPr>
            <a:normAutofit lnSpcReduction="10000"/>
          </a:bodyPr>
          <a:lstStyle/>
          <a:p>
            <a:pPr marL="0" indent="0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en-US" dirty="0"/>
              <a:t>According to a major study by Merrill Lynch*</a:t>
            </a:r>
          </a:p>
          <a:p>
            <a:pPr>
              <a:lnSpc>
                <a:spcPct val="110000"/>
              </a:lnSpc>
            </a:pPr>
            <a:r>
              <a:rPr lang="en-US" dirty="0"/>
              <a:t>The are roughly 40 million caregivers in the US</a:t>
            </a:r>
          </a:p>
          <a:p>
            <a:pPr>
              <a:lnSpc>
                <a:spcPct val="110000"/>
              </a:lnSpc>
            </a:pPr>
            <a:r>
              <a:rPr lang="en-US" dirty="0"/>
              <a:t>92% of caregivers are “financial caregivers”</a:t>
            </a:r>
          </a:p>
          <a:p>
            <a:pPr lvl="1">
              <a:lnSpc>
                <a:spcPct val="110000"/>
              </a:lnSpc>
              <a:spcBef>
                <a:spcPts val="600"/>
              </a:spcBef>
            </a:pPr>
            <a:r>
              <a:rPr lang="en-US" dirty="0"/>
              <a:t>88% are "financial coordinators“, i.e., pay bills, monitor accounts, file taxes, etc.</a:t>
            </a:r>
          </a:p>
          <a:p>
            <a:pPr lvl="1">
              <a:lnSpc>
                <a:spcPct val="110000"/>
              </a:lnSpc>
            </a:pPr>
            <a:r>
              <a:rPr lang="en-US" dirty="0"/>
              <a:t>68% are “financial contributors”, i.e., provide financial support</a:t>
            </a:r>
          </a:p>
          <a:p>
            <a:pPr>
              <a:lnSpc>
                <a:spcPct val="110000"/>
              </a:lnSpc>
            </a:pPr>
            <a:r>
              <a:rPr lang="en-US" dirty="0"/>
              <a:t>66% of caregivers said they'd benefit from financial advice</a:t>
            </a:r>
          </a:p>
          <a:p>
            <a:pPr marL="0" indent="0">
              <a:lnSpc>
                <a:spcPct val="110000"/>
              </a:lnSpc>
              <a:buNone/>
            </a:pPr>
            <a:endParaRPr lang="en-US" sz="2100" dirty="0"/>
          </a:p>
          <a:p>
            <a:pPr marL="0" indent="0">
              <a:lnSpc>
                <a:spcPct val="110000"/>
              </a:lnSpc>
              <a:buNone/>
            </a:pPr>
            <a:r>
              <a:rPr lang="en-US" sz="2100" dirty="0"/>
              <a:t>*The Journey of Caregiving, November 2017</a:t>
            </a:r>
          </a:p>
        </p:txBody>
      </p:sp>
    </p:spTree>
    <p:extLst>
      <p:ext uri="{BB962C8B-B14F-4D97-AF65-F5344CB8AC3E}">
        <p14:creationId xmlns:p14="http://schemas.microsoft.com/office/powerpoint/2010/main" val="188713792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35E518B5-5CD3-48E1-909C-4A2F69DA7A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Proactively Plan?</a:t>
            </a:r>
          </a:p>
        </p:txBody>
      </p:sp>
    </p:spTree>
    <p:extLst>
      <p:ext uri="{BB962C8B-B14F-4D97-AF65-F5344CB8AC3E}">
        <p14:creationId xmlns:p14="http://schemas.microsoft.com/office/powerpoint/2010/main" val="4800617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7A2197-900F-4631-8357-BC9D4CC55B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Ensure safe, open and orderly financial transitions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2F73C14-97CD-4327-AD4C-810895847DA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Openness and transparency keeps everyone on the same page, lowers risk of family disagreements</a:t>
            </a:r>
          </a:p>
          <a:p>
            <a:r>
              <a:rPr lang="en-US" dirty="0"/>
              <a:t>Having multiple people involved reduces risk of fraud and abuse</a:t>
            </a:r>
          </a:p>
          <a:p>
            <a:r>
              <a:rPr lang="en-US" dirty="0"/>
              <a:t>Process helps ensure that financial wishes are carried out</a:t>
            </a:r>
          </a:p>
        </p:txBody>
      </p:sp>
    </p:spTree>
    <p:extLst>
      <p:ext uri="{BB962C8B-B14F-4D97-AF65-F5344CB8AC3E}">
        <p14:creationId xmlns:p14="http://schemas.microsoft.com/office/powerpoint/2010/main" val="211552629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FB338265-E8EB-4CB5-8E50-0BE29C3C98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Aging is not predictable 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EBB52F24-DEF4-4518-8829-E2DC0E91699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People age differently </a:t>
            </a:r>
          </a:p>
          <a:p>
            <a:r>
              <a:rPr lang="en-US" sz="2800" dirty="0"/>
              <a:t>Untoward events, i</a:t>
            </a:r>
            <a:r>
              <a:rPr lang="en-US" dirty="0"/>
              <a:t>llnesses, injuries, medications can all accelerate the process</a:t>
            </a:r>
            <a:endParaRPr lang="en-US" sz="2800" dirty="0"/>
          </a:p>
          <a:p>
            <a:r>
              <a:rPr lang="en-US" sz="2800" dirty="0"/>
              <a:t>Bad decisions are more likely during periods of stress or emotional instability (e.g., following the loss of a spouse)</a:t>
            </a:r>
          </a:p>
        </p:txBody>
      </p:sp>
    </p:spTree>
    <p:extLst>
      <p:ext uri="{BB962C8B-B14F-4D97-AF65-F5344CB8AC3E}">
        <p14:creationId xmlns:p14="http://schemas.microsoft.com/office/powerpoint/2010/main" val="277042254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FB338265-E8EB-4CB5-8E50-0BE29C3C98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Cognitive changes are sneaky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EBB52F24-DEF4-4518-8829-E2DC0E91699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As we age, our brain loses flexibility</a:t>
            </a:r>
          </a:p>
          <a:p>
            <a:r>
              <a:rPr lang="en-US" sz="2800" dirty="0"/>
              <a:t>Thinking may become more concrete</a:t>
            </a:r>
          </a:p>
          <a:p>
            <a:r>
              <a:rPr lang="en-US" sz="2800" dirty="0"/>
              <a:t>Harder to wire new memories</a:t>
            </a:r>
          </a:p>
          <a:p>
            <a:r>
              <a:rPr lang="en-US" dirty="0"/>
              <a:t>Dementia can set in as early as age 60, and its frequency doubles every 5 years after that</a:t>
            </a:r>
          </a:p>
          <a:p>
            <a:r>
              <a:rPr lang="en-US" sz="2800" dirty="0"/>
              <a:t>Cognitive and behavioral changes can happen rapidly</a:t>
            </a:r>
          </a:p>
        </p:txBody>
      </p:sp>
    </p:spTree>
    <p:extLst>
      <p:ext uri="{BB962C8B-B14F-4D97-AF65-F5344CB8AC3E}">
        <p14:creationId xmlns:p14="http://schemas.microsoft.com/office/powerpoint/2010/main" val="1132344957"/>
      </p:ext>
    </p:extLst>
  </p:cSld>
  <p:clrMapOvr>
    <a:masterClrMapping/>
  </p:clrMapOvr>
</p:sld>
</file>

<file path=ppt/theme/theme1.xml><?xml version="1.0" encoding="utf-8"?>
<a:theme xmlns:a="http://schemas.openxmlformats.org/drawingml/2006/main" name="Frame">
  <a:themeElements>
    <a:clrScheme name="Frame">
      <a:dk1>
        <a:srgbClr val="000000"/>
      </a:dk1>
      <a:lt1>
        <a:srgbClr val="FFFFFF"/>
      </a:lt1>
      <a:dk2>
        <a:srgbClr val="545454"/>
      </a:dk2>
      <a:lt2>
        <a:srgbClr val="BFBFBF"/>
      </a:lt2>
      <a:accent1>
        <a:srgbClr val="40BAD2"/>
      </a:accent1>
      <a:accent2>
        <a:srgbClr val="FAB900"/>
      </a:accent2>
      <a:accent3>
        <a:srgbClr val="90BB23"/>
      </a:accent3>
      <a:accent4>
        <a:srgbClr val="EE7008"/>
      </a:accent4>
      <a:accent5>
        <a:srgbClr val="1AB39F"/>
      </a:accent5>
      <a:accent6>
        <a:srgbClr val="D5393D"/>
      </a:accent6>
      <a:hlink>
        <a:srgbClr val="90BB23"/>
      </a:hlink>
      <a:folHlink>
        <a:srgbClr val="EE7008"/>
      </a:folHlink>
    </a:clrScheme>
    <a:fontScheme name="Corbel">
      <a:maj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ram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20000"/>
                <a:lumMod val="102000"/>
              </a:schemeClr>
            </a:gs>
            <a:gs pos="48000">
              <a:schemeClr val="phClr">
                <a:tint val="98000"/>
                <a:shade val="90000"/>
                <a:satMod val="110000"/>
                <a:lumMod val="103000"/>
              </a:schemeClr>
            </a:gs>
            <a:gs pos="100000">
              <a:schemeClr val="phClr">
                <a:tint val="98000"/>
                <a:shade val="80000"/>
                <a:satMod val="10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2" id="{86831DAC-ED9A-4C4B-B0BC-C861CE1843AC}" vid="{6C150CA7-B339-4239-AFE8-F0B0F95F999B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5070</TotalTime>
  <Words>598</Words>
  <Application>Microsoft Office PowerPoint</Application>
  <PresentationFormat>Widescreen</PresentationFormat>
  <Paragraphs>80</Paragraphs>
  <Slides>19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3" baseType="lpstr">
      <vt:lpstr>Calibri</vt:lpstr>
      <vt:lpstr>Corbel</vt:lpstr>
      <vt:lpstr>Wingdings 2</vt:lpstr>
      <vt:lpstr>Frame</vt:lpstr>
      <vt:lpstr>Financial Caretaking</vt:lpstr>
      <vt:lpstr>Introduction</vt:lpstr>
      <vt:lpstr>What is Financial Caretaking?</vt:lpstr>
      <vt:lpstr>Definition</vt:lpstr>
      <vt:lpstr>  Financial caretaking is increasingly prevalent    </vt:lpstr>
      <vt:lpstr>Why Proactively Plan?</vt:lpstr>
      <vt:lpstr>Ensure safe, open and orderly financial transitions</vt:lpstr>
      <vt:lpstr>Aging is not predictable </vt:lpstr>
      <vt:lpstr>Cognitive changes are sneaky</vt:lpstr>
      <vt:lpstr>Risk of fraud and abuse</vt:lpstr>
      <vt:lpstr>Widespread nature of fraud and abuse</vt:lpstr>
      <vt:lpstr>Tricking the brain to do the right thing</vt:lpstr>
      <vt:lpstr>Creating a Financial Caretaking Plan</vt:lpstr>
      <vt:lpstr>When to start</vt:lpstr>
      <vt:lpstr>How to prepare</vt:lpstr>
      <vt:lpstr>Whealthcare Financial Caretaking Plan overview</vt:lpstr>
      <vt:lpstr>Whealthcare Financial Caretaking Plan questionnaire</vt:lpstr>
      <vt:lpstr>Whealthcare Financial Caretaking Plan report</vt:lpstr>
      <vt:lpstr>Whealthcare Education Academy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Proactive Aging</dc:title>
  <dc:creator>Carolyn McClanahan</dc:creator>
  <cp:lastModifiedBy>Christopher Heye</cp:lastModifiedBy>
  <cp:revision>29</cp:revision>
  <dcterms:created xsi:type="dcterms:W3CDTF">2018-03-20T09:43:53Z</dcterms:created>
  <dcterms:modified xsi:type="dcterms:W3CDTF">2018-11-27T16:33:41Z</dcterms:modified>
</cp:coreProperties>
</file>