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300" r:id="rId26"/>
    <p:sldId id="281" r:id="rId27"/>
    <p:sldId id="280" r:id="rId28"/>
    <p:sldId id="282" r:id="rId29"/>
    <p:sldId id="284" r:id="rId30"/>
    <p:sldId id="283" r:id="rId31"/>
    <p:sldId id="287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8" r:id="rId40"/>
    <p:sldId id="295" r:id="rId41"/>
    <p:sldId id="299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A00D0-4110-44A6-A7D1-1BD41C8DD912}" v="6" dt="2018-11-27T13:58:47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6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Heye" userId="5287aeec-9532-495e-a22b-a9a286455f1f" providerId="ADAL" clId="{7B6A00D0-4110-44A6-A7D1-1BD41C8DD912}"/>
    <pc:docChg chg="custSel modSld">
      <pc:chgData name="Christopher Heye" userId="5287aeec-9532-495e-a22b-a9a286455f1f" providerId="ADAL" clId="{7B6A00D0-4110-44A6-A7D1-1BD41C8DD912}" dt="2018-11-27T13:58:51.280" v="29" actId="1076"/>
      <pc:docMkLst>
        <pc:docMk/>
      </pc:docMkLst>
      <pc:sldChg chg="addSp delSp modSp">
        <pc:chgData name="Christopher Heye" userId="5287aeec-9532-495e-a22b-a9a286455f1f" providerId="ADAL" clId="{7B6A00D0-4110-44A6-A7D1-1BD41C8DD912}" dt="2018-11-27T13:58:51.280" v="29" actId="1076"/>
        <pc:sldMkLst>
          <pc:docMk/>
          <pc:sldMk cId="3224344549" sldId="268"/>
        </pc:sldMkLst>
        <pc:picChg chg="del">
          <ac:chgData name="Christopher Heye" userId="5287aeec-9532-495e-a22b-a9a286455f1f" providerId="ADAL" clId="{7B6A00D0-4110-44A6-A7D1-1BD41C8DD912}" dt="2018-11-27T13:54:58.691" v="26" actId="478"/>
          <ac:picMkLst>
            <pc:docMk/>
            <pc:sldMk cId="3224344549" sldId="268"/>
            <ac:picMk id="3" creationId="{9163915E-6985-46DC-95AF-BA813BF320A1}"/>
          </ac:picMkLst>
        </pc:picChg>
        <pc:picChg chg="add mod">
          <ac:chgData name="Christopher Heye" userId="5287aeec-9532-495e-a22b-a9a286455f1f" providerId="ADAL" clId="{7B6A00D0-4110-44A6-A7D1-1BD41C8DD912}" dt="2018-11-27T13:58:51.280" v="29" actId="1076"/>
          <ac:picMkLst>
            <pc:docMk/>
            <pc:sldMk cId="3224344549" sldId="268"/>
            <ac:picMk id="5" creationId="{B1330206-E613-4C9B-B30D-FA1A57FF4123}"/>
          </ac:picMkLst>
        </pc:picChg>
      </pc:sldChg>
      <pc:sldChg chg="addSp delSp modSp">
        <pc:chgData name="Christopher Heye" userId="5287aeec-9532-495e-a22b-a9a286455f1f" providerId="ADAL" clId="{7B6A00D0-4110-44A6-A7D1-1BD41C8DD912}" dt="2018-11-27T13:54:40.717" v="25" actId="14100"/>
        <pc:sldMkLst>
          <pc:docMk/>
          <pc:sldMk cId="3444131204" sldId="274"/>
        </pc:sldMkLst>
        <pc:picChg chg="del">
          <ac:chgData name="Christopher Heye" userId="5287aeec-9532-495e-a22b-a9a286455f1f" providerId="ADAL" clId="{7B6A00D0-4110-44A6-A7D1-1BD41C8DD912}" dt="2018-11-27T13:54:23.858" v="19" actId="478"/>
          <ac:picMkLst>
            <pc:docMk/>
            <pc:sldMk cId="3444131204" sldId="274"/>
            <ac:picMk id="5" creationId="{438F8413-469D-4332-A7D4-88100A0F78CA}"/>
          </ac:picMkLst>
        </pc:picChg>
        <pc:picChg chg="add mod">
          <ac:chgData name="Christopher Heye" userId="5287aeec-9532-495e-a22b-a9a286455f1f" providerId="ADAL" clId="{7B6A00D0-4110-44A6-A7D1-1BD41C8DD912}" dt="2018-11-27T13:54:40.717" v="25" actId="14100"/>
          <ac:picMkLst>
            <pc:docMk/>
            <pc:sldMk cId="3444131204" sldId="274"/>
            <ac:picMk id="6" creationId="{A7F2410F-083C-4F6D-AEB1-1737A90FA043}"/>
          </ac:picMkLst>
        </pc:picChg>
      </pc:sldChg>
      <pc:sldChg chg="addSp delSp modSp">
        <pc:chgData name="Christopher Heye" userId="5287aeec-9532-495e-a22b-a9a286455f1f" providerId="ADAL" clId="{7B6A00D0-4110-44A6-A7D1-1BD41C8DD912}" dt="2018-11-27T13:35:01.781" v="3" actId="1076"/>
        <pc:sldMkLst>
          <pc:docMk/>
          <pc:sldMk cId="2175006177" sldId="290"/>
        </pc:sldMkLst>
        <pc:picChg chg="del">
          <ac:chgData name="Christopher Heye" userId="5287aeec-9532-495e-a22b-a9a286455f1f" providerId="ADAL" clId="{7B6A00D0-4110-44A6-A7D1-1BD41C8DD912}" dt="2018-11-27T13:27:05.840" v="0" actId="478"/>
          <ac:picMkLst>
            <pc:docMk/>
            <pc:sldMk cId="2175006177" sldId="290"/>
            <ac:picMk id="4" creationId="{F93B02AE-C7E3-4C51-95D7-CFB383789268}"/>
          </ac:picMkLst>
        </pc:picChg>
        <pc:picChg chg="add mod">
          <ac:chgData name="Christopher Heye" userId="5287aeec-9532-495e-a22b-a9a286455f1f" providerId="ADAL" clId="{7B6A00D0-4110-44A6-A7D1-1BD41C8DD912}" dt="2018-11-27T13:35:01.781" v="3" actId="1076"/>
          <ac:picMkLst>
            <pc:docMk/>
            <pc:sldMk cId="2175006177" sldId="290"/>
            <ac:picMk id="5" creationId="{2D9FCC85-331D-4784-B6B6-264CF13F7555}"/>
          </ac:picMkLst>
        </pc:picChg>
      </pc:sldChg>
      <pc:sldChg chg="addSp delSp modSp">
        <pc:chgData name="Christopher Heye" userId="5287aeec-9532-495e-a22b-a9a286455f1f" providerId="ADAL" clId="{7B6A00D0-4110-44A6-A7D1-1BD41C8DD912}" dt="2018-11-27T13:49:54.856" v="8" actId="1076"/>
        <pc:sldMkLst>
          <pc:docMk/>
          <pc:sldMk cId="73271270" sldId="292"/>
        </pc:sldMkLst>
        <pc:picChg chg="add mod">
          <ac:chgData name="Christopher Heye" userId="5287aeec-9532-495e-a22b-a9a286455f1f" providerId="ADAL" clId="{7B6A00D0-4110-44A6-A7D1-1BD41C8DD912}" dt="2018-11-27T13:49:54.856" v="8" actId="1076"/>
          <ac:picMkLst>
            <pc:docMk/>
            <pc:sldMk cId="73271270" sldId="292"/>
            <ac:picMk id="3" creationId="{DEF81034-7769-4422-86E7-7AD110BBC5B2}"/>
          </ac:picMkLst>
        </pc:picChg>
        <pc:picChg chg="del">
          <ac:chgData name="Christopher Heye" userId="5287aeec-9532-495e-a22b-a9a286455f1f" providerId="ADAL" clId="{7B6A00D0-4110-44A6-A7D1-1BD41C8DD912}" dt="2018-11-27T13:49:37.062" v="4" actId="478"/>
          <ac:picMkLst>
            <pc:docMk/>
            <pc:sldMk cId="73271270" sldId="292"/>
            <ac:picMk id="5" creationId="{ABF3894A-956E-43E9-96F2-820407367818}"/>
          </ac:picMkLst>
        </pc:picChg>
      </pc:sldChg>
      <pc:sldChg chg="addSp delSp modSp">
        <pc:chgData name="Christopher Heye" userId="5287aeec-9532-495e-a22b-a9a286455f1f" providerId="ADAL" clId="{7B6A00D0-4110-44A6-A7D1-1BD41C8DD912}" dt="2018-11-27T13:50:08.796" v="12" actId="1076"/>
        <pc:sldMkLst>
          <pc:docMk/>
          <pc:sldMk cId="1196051956" sldId="293"/>
        </pc:sldMkLst>
        <pc:picChg chg="del">
          <ac:chgData name="Christopher Heye" userId="5287aeec-9532-495e-a22b-a9a286455f1f" providerId="ADAL" clId="{7B6A00D0-4110-44A6-A7D1-1BD41C8DD912}" dt="2018-11-27T13:49:57.364" v="9" actId="478"/>
          <ac:picMkLst>
            <pc:docMk/>
            <pc:sldMk cId="1196051956" sldId="293"/>
            <ac:picMk id="2" creationId="{AE17EA3E-F4A8-4252-88E7-DCB35D1BBBD7}"/>
          </ac:picMkLst>
        </pc:picChg>
        <pc:picChg chg="add mod">
          <ac:chgData name="Christopher Heye" userId="5287aeec-9532-495e-a22b-a9a286455f1f" providerId="ADAL" clId="{7B6A00D0-4110-44A6-A7D1-1BD41C8DD912}" dt="2018-11-27T13:50:08.796" v="12" actId="1076"/>
          <ac:picMkLst>
            <pc:docMk/>
            <pc:sldMk cId="1196051956" sldId="293"/>
            <ac:picMk id="5" creationId="{5406F7D1-C8FC-4DC4-8225-3A7A03082A2D}"/>
          </ac:picMkLst>
        </pc:picChg>
      </pc:sldChg>
      <pc:sldChg chg="addSp delSp modSp">
        <pc:chgData name="Christopher Heye" userId="5287aeec-9532-495e-a22b-a9a286455f1f" providerId="ADAL" clId="{7B6A00D0-4110-44A6-A7D1-1BD41C8DD912}" dt="2018-11-27T13:51:12.552" v="18" actId="14100"/>
        <pc:sldMkLst>
          <pc:docMk/>
          <pc:sldMk cId="2956172095" sldId="294"/>
        </pc:sldMkLst>
        <pc:picChg chg="del mod">
          <ac:chgData name="Christopher Heye" userId="5287aeec-9532-495e-a22b-a9a286455f1f" providerId="ADAL" clId="{7B6A00D0-4110-44A6-A7D1-1BD41C8DD912}" dt="2018-11-27T13:50:35.510" v="14" actId="478"/>
          <ac:picMkLst>
            <pc:docMk/>
            <pc:sldMk cId="2956172095" sldId="294"/>
            <ac:picMk id="3" creationId="{D06A8E19-E433-4018-B023-81E13046A019}"/>
          </ac:picMkLst>
        </pc:picChg>
        <pc:picChg chg="add mod">
          <ac:chgData name="Christopher Heye" userId="5287aeec-9532-495e-a22b-a9a286455f1f" providerId="ADAL" clId="{7B6A00D0-4110-44A6-A7D1-1BD41C8DD912}" dt="2018-11-27T13:51:12.552" v="18" actId="14100"/>
          <ac:picMkLst>
            <pc:docMk/>
            <pc:sldMk cId="2956172095" sldId="294"/>
            <ac:picMk id="5" creationId="{6D35AE08-64B9-47FE-811C-DA77723A4E0E}"/>
          </ac:picMkLst>
        </pc:picChg>
      </pc:sldChg>
    </pc:docChg>
  </pc:docChgLst>
  <pc:docChgLst>
    <pc:chgData name="Christopher Heye" userId="5287aeec-9532-495e-a22b-a9a286455f1f" providerId="ADAL" clId="{99181D4A-D66C-4008-920F-C60EFA6B59DE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 sz="28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5E4D6-63EE-40CD-89E1-C65419418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Keys to Successful Proactive 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15069-3366-4ED8-BE28-901F893D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7601223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Planning for the Big Four Transitions – Financial Decision-making, Health Care Decision-making, Living, and Driving</a:t>
            </a:r>
          </a:p>
        </p:txBody>
      </p:sp>
    </p:spTree>
    <p:extLst>
      <p:ext uri="{BB962C8B-B14F-4D97-AF65-F5344CB8AC3E}">
        <p14:creationId xmlns:p14="http://schemas.microsoft.com/office/powerpoint/2010/main" val="3898078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B68F-4AA2-42B1-A35D-ECA00C0A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B8264-2AAB-4453-9300-034E9EE24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all financial assets</a:t>
            </a:r>
          </a:p>
          <a:p>
            <a:r>
              <a:rPr lang="en-US" dirty="0"/>
              <a:t>How to access accounts</a:t>
            </a:r>
          </a:p>
          <a:p>
            <a:r>
              <a:rPr lang="en-US" dirty="0"/>
              <a:t>Location of important documents</a:t>
            </a:r>
          </a:p>
          <a:p>
            <a:r>
              <a:rPr lang="en-US" dirty="0"/>
              <a:t>Management of investments</a:t>
            </a:r>
          </a:p>
          <a:p>
            <a:r>
              <a:rPr lang="en-US" dirty="0"/>
              <a:t>Pet and child care</a:t>
            </a:r>
          </a:p>
        </p:txBody>
      </p:sp>
    </p:spTree>
    <p:extLst>
      <p:ext uri="{BB962C8B-B14F-4D97-AF65-F5344CB8AC3E}">
        <p14:creationId xmlns:p14="http://schemas.microsoft.com/office/powerpoint/2010/main" val="2688886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Financial Caretaking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361B02-B357-4CA1-B016-AB218482A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a 15 minute questionnaire</a:t>
            </a:r>
          </a:p>
          <a:p>
            <a:r>
              <a:rPr lang="en-US" dirty="0"/>
              <a:t>Documents what you are doing now</a:t>
            </a:r>
          </a:p>
          <a:p>
            <a:r>
              <a:rPr lang="en-US" dirty="0"/>
              <a:t>Identifies a list of the “holes” in your plan</a:t>
            </a:r>
          </a:p>
          <a:p>
            <a:r>
              <a:rPr lang="en-US" dirty="0"/>
              <a:t>Provides tools and education to fix the holes</a:t>
            </a:r>
          </a:p>
        </p:txBody>
      </p:sp>
    </p:spTree>
    <p:extLst>
      <p:ext uri="{BB962C8B-B14F-4D97-AF65-F5344CB8AC3E}">
        <p14:creationId xmlns:p14="http://schemas.microsoft.com/office/powerpoint/2010/main" val="72196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Financial Caretaking Plan - Questionnaire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DC3E3-AB4B-4AE6-AAD9-B8422E04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24" y="486076"/>
            <a:ext cx="5270236" cy="58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Financial Caretaking Plan -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330206-E613-4C9B-B30D-FA1A57FF4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882" y="660791"/>
            <a:ext cx="4362719" cy="60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Financial Caretaking -Education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771FD0-CFCA-46C9-BD87-253B8B74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4" y="1123837"/>
            <a:ext cx="7829094" cy="41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7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Financial Caretaking -Sample Documents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21" y="1429407"/>
            <a:ext cx="7649204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62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Make The Switch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do you turn over financial care taking?</a:t>
            </a:r>
          </a:p>
          <a:p>
            <a:pPr lvl="1"/>
            <a:r>
              <a:rPr lang="en-US" dirty="0"/>
              <a:t>When you think it is a problem?</a:t>
            </a:r>
          </a:p>
          <a:p>
            <a:pPr lvl="1"/>
            <a:r>
              <a:rPr lang="en-US" dirty="0"/>
              <a:t>When your family thinks it is a problem?</a:t>
            </a:r>
          </a:p>
          <a:p>
            <a:pPr lvl="1"/>
            <a:r>
              <a:rPr lang="en-US" dirty="0"/>
              <a:t>How about when objective testing identifies there could be a problem? </a:t>
            </a:r>
          </a:p>
        </p:txBody>
      </p:sp>
    </p:spTree>
    <p:extLst>
      <p:ext uri="{BB962C8B-B14F-4D97-AF65-F5344CB8AC3E}">
        <p14:creationId xmlns:p14="http://schemas.microsoft.com/office/powerpoint/2010/main" val="3212392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err="1"/>
              <a:t>Whealthcare</a:t>
            </a:r>
            <a:r>
              <a:rPr lang="en-US" dirty="0"/>
              <a:t> Risk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15 minute questionnaire that identifies</a:t>
            </a:r>
          </a:p>
          <a:p>
            <a:pPr lvl="1"/>
            <a:r>
              <a:rPr lang="en-US" dirty="0"/>
              <a:t>Behaviors that put you at risk of fraud and abuse</a:t>
            </a:r>
          </a:p>
          <a:p>
            <a:pPr lvl="1"/>
            <a:r>
              <a:rPr lang="en-US" dirty="0"/>
              <a:t>Cognitive issues around financial decision making</a:t>
            </a:r>
          </a:p>
          <a:p>
            <a:pPr lvl="1"/>
            <a:r>
              <a:rPr lang="en-US" dirty="0"/>
              <a:t>Basic financial literacy </a:t>
            </a:r>
          </a:p>
          <a:p>
            <a:pPr lvl="1"/>
            <a:endParaRPr lang="en-US" dirty="0"/>
          </a:p>
          <a:p>
            <a:pPr marL="502920" lvl="1" indent="0" algn="ctr">
              <a:buNone/>
            </a:pPr>
            <a:r>
              <a:rPr lang="en-US" sz="2600" b="1" dirty="0"/>
              <a:t>!! The risk profile is not a test for dementia!!</a:t>
            </a:r>
          </a:p>
        </p:txBody>
      </p:sp>
    </p:spTree>
    <p:extLst>
      <p:ext uri="{BB962C8B-B14F-4D97-AF65-F5344CB8AC3E}">
        <p14:creationId xmlns:p14="http://schemas.microsoft.com/office/powerpoint/2010/main" val="374494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Risk Profile – Clinical Foundations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a clinical study completed at Massachusetts General Hospital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224AB-6464-40A8-A4F8-2545962F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55" y="2108935"/>
            <a:ext cx="75152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Risk Profile –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76800" y="863600"/>
            <a:ext cx="7315200" cy="512127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2410F-083C-4F6D-AEB1-1737A90F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383" y="419368"/>
            <a:ext cx="4427299" cy="61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3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8C78F-A619-463D-ADB5-AA97A58BA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5E78-05AF-417C-BAAC-5929E68D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proactively plan for aging?</a:t>
            </a:r>
          </a:p>
          <a:p>
            <a:r>
              <a:rPr lang="en-US" sz="2800" dirty="0"/>
              <a:t>The “Big Four” transitions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Financial decision-making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Health care decision making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Living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Driving</a:t>
            </a:r>
          </a:p>
        </p:txBody>
      </p:sp>
    </p:spTree>
    <p:extLst>
      <p:ext uri="{BB962C8B-B14F-4D97-AF65-F5344CB8AC3E}">
        <p14:creationId xmlns:p14="http://schemas.microsoft.com/office/powerpoint/2010/main" val="3448116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Risk Profile – Behavioral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is good </a:t>
            </a:r>
          </a:p>
          <a:p>
            <a:r>
              <a:rPr lang="en-US" dirty="0"/>
              <a:t>Yellow – you have an issue</a:t>
            </a:r>
          </a:p>
          <a:p>
            <a:pPr lvl="1"/>
            <a:r>
              <a:rPr lang="en-US" dirty="0"/>
              <a:t>Need education on better behaviors to protect yourself – provided in the </a:t>
            </a:r>
            <a:r>
              <a:rPr lang="en-US" dirty="0" err="1"/>
              <a:t>Whealthcare</a:t>
            </a:r>
            <a:r>
              <a:rPr lang="en-US" dirty="0"/>
              <a:t> report</a:t>
            </a:r>
          </a:p>
          <a:p>
            <a:r>
              <a:rPr lang="en-US" dirty="0"/>
              <a:t>Red – you have a major issue</a:t>
            </a:r>
          </a:p>
          <a:p>
            <a:pPr lvl="1"/>
            <a:r>
              <a:rPr lang="en-US" dirty="0"/>
              <a:t>Need education</a:t>
            </a:r>
          </a:p>
          <a:p>
            <a:pPr lvl="1"/>
            <a:r>
              <a:rPr lang="en-US" dirty="0"/>
              <a:t>Consider putting protection in place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92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Risk Profile – Cognitive Screen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is good </a:t>
            </a:r>
          </a:p>
          <a:p>
            <a:r>
              <a:rPr lang="en-US" dirty="0"/>
              <a:t>Yellow – you have an issue</a:t>
            </a:r>
          </a:p>
          <a:p>
            <a:pPr lvl="1"/>
            <a:r>
              <a:rPr lang="en-US" dirty="0"/>
              <a:t>Time to consider turning over financial care taking</a:t>
            </a:r>
          </a:p>
          <a:p>
            <a:pPr lvl="1"/>
            <a:r>
              <a:rPr lang="en-US" dirty="0"/>
              <a:t>May be having </a:t>
            </a:r>
          </a:p>
          <a:p>
            <a:pPr lvl="2"/>
            <a:r>
              <a:rPr lang="en-US" sz="2400" dirty="0"/>
              <a:t>Normal aging</a:t>
            </a:r>
          </a:p>
          <a:p>
            <a:pPr lvl="2"/>
            <a:r>
              <a:rPr lang="en-US" sz="2400" dirty="0"/>
              <a:t>Medical issue</a:t>
            </a:r>
          </a:p>
          <a:p>
            <a:pPr lvl="2"/>
            <a:r>
              <a:rPr lang="en-US" sz="2400" dirty="0"/>
              <a:t>Early dementia</a:t>
            </a:r>
          </a:p>
          <a:p>
            <a:pPr lvl="1"/>
            <a:r>
              <a:rPr lang="en-US" dirty="0"/>
              <a:t>See a doctor for further testing!</a:t>
            </a:r>
          </a:p>
          <a:p>
            <a:r>
              <a:rPr lang="en-US" dirty="0"/>
              <a:t>Red – the issue would be obvious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722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901B9-DE90-439F-AFE8-92D94F8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Risk Profile – Financial Literacy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82153-C2F7-4CF3-9230-D4DD9DBE1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is good </a:t>
            </a:r>
          </a:p>
          <a:p>
            <a:r>
              <a:rPr lang="en-US" dirty="0"/>
              <a:t>Yellow or red – you have an issue</a:t>
            </a:r>
          </a:p>
          <a:p>
            <a:pPr lvl="1"/>
            <a:r>
              <a:rPr lang="en-US" dirty="0"/>
              <a:t>People with good financial literacy can maintain control of their finances longer</a:t>
            </a:r>
          </a:p>
          <a:p>
            <a:pPr lvl="1"/>
            <a:r>
              <a:rPr lang="en-US" dirty="0"/>
              <a:t>Get education!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2968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#2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Living Transitions</a:t>
            </a:r>
          </a:p>
        </p:txBody>
      </p:sp>
    </p:spTree>
    <p:extLst>
      <p:ext uri="{BB962C8B-B14F-4D97-AF65-F5344CB8AC3E}">
        <p14:creationId xmlns:p14="http://schemas.microsoft.com/office/powerpoint/2010/main" val="8151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AA58-DC12-4014-9A12-77B6FC9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Not Reactive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4588-C181-4CA0-B63C-C1B15450E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transitions are often abrupt</a:t>
            </a:r>
          </a:p>
          <a:p>
            <a:pPr lvl="1"/>
            <a:r>
              <a:rPr lang="en-US" dirty="0"/>
              <a:t>Accident/illness puts elder in rehab</a:t>
            </a:r>
          </a:p>
          <a:p>
            <a:pPr lvl="1"/>
            <a:r>
              <a:rPr lang="en-US" dirty="0"/>
              <a:t>Family realizes no longer safe to live alone</a:t>
            </a:r>
          </a:p>
          <a:p>
            <a:r>
              <a:rPr lang="en-US" dirty="0"/>
              <a:t>Homes are often not aging friendly</a:t>
            </a:r>
          </a:p>
          <a:p>
            <a:r>
              <a:rPr lang="en-US" dirty="0"/>
              <a:t>Dementia is insidious – hard to make decisions about living transitions once it has set in</a:t>
            </a:r>
          </a:p>
          <a:p>
            <a:r>
              <a:rPr lang="en-US" dirty="0"/>
              <a:t>Scrambling is a set up for poor decisions and increased cost</a:t>
            </a:r>
          </a:p>
        </p:txBody>
      </p:sp>
    </p:spTree>
    <p:extLst>
      <p:ext uri="{BB962C8B-B14F-4D97-AF65-F5344CB8AC3E}">
        <p14:creationId xmlns:p14="http://schemas.microsoft.com/office/powerpoint/2010/main" val="357483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AA58-DC12-4014-9A12-77B6FC9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Not Reactive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4588-C181-4CA0-B63C-C1B15450E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transitions are often abrupt</a:t>
            </a:r>
          </a:p>
          <a:p>
            <a:pPr lvl="1"/>
            <a:r>
              <a:rPr lang="en-US" dirty="0"/>
              <a:t>Accident/illness puts elder in rehab</a:t>
            </a:r>
          </a:p>
          <a:p>
            <a:pPr lvl="1"/>
            <a:r>
              <a:rPr lang="en-US" dirty="0"/>
              <a:t>Family realizes no longer safe to live alone</a:t>
            </a:r>
          </a:p>
          <a:p>
            <a:r>
              <a:rPr lang="en-US" dirty="0"/>
              <a:t>Homes are often not aging friendly</a:t>
            </a:r>
          </a:p>
          <a:p>
            <a:r>
              <a:rPr lang="en-US" dirty="0"/>
              <a:t>Dementia is insidious – hard to make decisions about living transitions once it has set in</a:t>
            </a:r>
          </a:p>
          <a:p>
            <a:r>
              <a:rPr lang="en-US" dirty="0"/>
              <a:t>Scrambling is a set up for poor decisions and increased cost</a:t>
            </a:r>
          </a:p>
        </p:txBody>
      </p:sp>
    </p:spTree>
    <p:extLst>
      <p:ext uri="{BB962C8B-B14F-4D97-AF65-F5344CB8AC3E}">
        <p14:creationId xmlns:p14="http://schemas.microsoft.com/office/powerpoint/2010/main" val="570834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4170860"/>
          </a:xfrm>
        </p:spPr>
        <p:txBody>
          <a:bodyPr>
            <a:normAutofit/>
          </a:bodyPr>
          <a:lstStyle/>
          <a:p>
            <a:r>
              <a:rPr lang="en-US" sz="6000" dirty="0"/>
              <a:t>#3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Health Care Decision-making Transitions</a:t>
            </a:r>
          </a:p>
        </p:txBody>
      </p:sp>
    </p:spTree>
    <p:extLst>
      <p:ext uri="{BB962C8B-B14F-4D97-AF65-F5344CB8AC3E}">
        <p14:creationId xmlns:p14="http://schemas.microsoft.com/office/powerpoint/2010/main" val="200688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AA58-DC12-4014-9A12-77B6FC9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Health Care Decisions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4588-C181-4CA0-B63C-C1B15450E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Illness makes it tough to think clearly</a:t>
            </a:r>
          </a:p>
          <a:p>
            <a:r>
              <a:rPr lang="en-US" dirty="0"/>
              <a:t>The health care system is geared toward action when less action may be the better choice</a:t>
            </a:r>
          </a:p>
          <a:p>
            <a:r>
              <a:rPr lang="en-US" dirty="0"/>
              <a:t>Family dynamics may worsen the situation</a:t>
            </a:r>
          </a:p>
        </p:txBody>
      </p:sp>
    </p:spTree>
    <p:extLst>
      <p:ext uri="{BB962C8B-B14F-4D97-AF65-F5344CB8AC3E}">
        <p14:creationId xmlns:p14="http://schemas.microsoft.com/office/powerpoint/2010/main" val="3545310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AA58-DC12-4014-9A12-77B6FC9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Not Reactive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4588-C181-4CA0-B63C-C1B15450E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certain the right documents are in place</a:t>
            </a:r>
          </a:p>
          <a:p>
            <a:r>
              <a:rPr lang="en-US" dirty="0"/>
              <a:t>Document what quality of life is important to you if you can’t speak for yourself</a:t>
            </a:r>
          </a:p>
          <a:p>
            <a:r>
              <a:rPr lang="en-US" dirty="0"/>
              <a:t>Share wishes with the entire family and health care professionals long in advance of an illness</a:t>
            </a:r>
          </a:p>
        </p:txBody>
      </p:sp>
    </p:spTree>
    <p:extLst>
      <p:ext uri="{BB962C8B-B14F-4D97-AF65-F5344CB8AC3E}">
        <p14:creationId xmlns:p14="http://schemas.microsoft.com/office/powerpoint/2010/main" val="1268136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#4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Driving Transitions</a:t>
            </a:r>
          </a:p>
        </p:txBody>
      </p:sp>
    </p:spTree>
    <p:extLst>
      <p:ext uri="{BB962C8B-B14F-4D97-AF65-F5344CB8AC3E}">
        <p14:creationId xmlns:p14="http://schemas.microsoft.com/office/powerpoint/2010/main" val="87130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Proactively Plan?</a:t>
            </a:r>
          </a:p>
        </p:txBody>
      </p:sp>
    </p:spTree>
    <p:extLst>
      <p:ext uri="{BB962C8B-B14F-4D97-AF65-F5344CB8AC3E}">
        <p14:creationId xmlns:p14="http://schemas.microsoft.com/office/powerpoint/2010/main" val="2210159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22AA58-DC12-4014-9A12-77B6FC920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Not Reactive Planning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4588-C181-4CA0-B63C-C1B15450E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one wants to talk about when to quit driving</a:t>
            </a:r>
          </a:p>
          <a:p>
            <a:r>
              <a:rPr lang="en-US" dirty="0"/>
              <a:t>There are many signs a person may need to adjust or quit driving</a:t>
            </a:r>
          </a:p>
          <a:p>
            <a:r>
              <a:rPr lang="en-US" dirty="0"/>
              <a:t>Creating agreements long in advance on when to be tested and when to quit driving is key!</a:t>
            </a:r>
          </a:p>
        </p:txBody>
      </p:sp>
    </p:spTree>
    <p:extLst>
      <p:ext uri="{BB962C8B-B14F-4D97-AF65-F5344CB8AC3E}">
        <p14:creationId xmlns:p14="http://schemas.microsoft.com/office/powerpoint/2010/main" val="204347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05E1D-9B12-4CF8-9DF1-42F8C4745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Proactive Aging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C1470-886C-448F-AAA7-F1B7E608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15 to 20 minute questionnaire that documents:</a:t>
            </a:r>
          </a:p>
          <a:p>
            <a:pPr lvl="1"/>
            <a:r>
              <a:rPr lang="en-US" dirty="0"/>
              <a:t>Living preferences</a:t>
            </a:r>
          </a:p>
          <a:p>
            <a:pPr lvl="1"/>
            <a:r>
              <a:rPr lang="en-US" dirty="0"/>
              <a:t>Health care decision-making</a:t>
            </a:r>
          </a:p>
          <a:p>
            <a:pPr lvl="1"/>
            <a:r>
              <a:rPr lang="en-US" dirty="0"/>
              <a:t>Driving preferences</a:t>
            </a:r>
          </a:p>
        </p:txBody>
      </p:sp>
    </p:spTree>
    <p:extLst>
      <p:ext uri="{BB962C8B-B14F-4D97-AF65-F5344CB8AC3E}">
        <p14:creationId xmlns:p14="http://schemas.microsoft.com/office/powerpoint/2010/main" val="2707077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0C160-B678-4191-9224-5E0ED07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Proactive Aging Plan Questionnaire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A81D6-A71E-4178-A090-2E73091D3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85" y="357378"/>
            <a:ext cx="6372225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5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05E1D-9B12-4CF8-9DF1-42F8C474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Proactive Aging Plan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C1470-886C-448F-AAA7-F1B7E608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 report on your goals </a:t>
            </a:r>
          </a:p>
          <a:p>
            <a:r>
              <a:rPr lang="en-US" dirty="0"/>
              <a:t>Creates a task list of what is needed to realize those goals</a:t>
            </a:r>
          </a:p>
        </p:txBody>
      </p:sp>
    </p:spTree>
    <p:extLst>
      <p:ext uri="{BB962C8B-B14F-4D97-AF65-F5344CB8AC3E}">
        <p14:creationId xmlns:p14="http://schemas.microsoft.com/office/powerpoint/2010/main" val="2465068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3220-70C6-4620-B31F-DF9622B5F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Proactive Aging Plan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FCC85-331D-4784-B6B6-264CF13F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913" y="709448"/>
            <a:ext cx="3980196" cy="561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6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805E1D-9B12-4CF8-9DF1-42F8C4745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Whealthcare</a:t>
            </a:r>
            <a:r>
              <a:rPr lang="en-US" dirty="0"/>
              <a:t> Proactive Aging Plan Report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3C1470-886C-448F-AAA7-F1B7E608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life expectancy, health care and long term care costs</a:t>
            </a:r>
          </a:p>
          <a:p>
            <a:r>
              <a:rPr lang="en-US" dirty="0"/>
              <a:t>Provides a quality of life directive for your family to use in making health care decisions</a:t>
            </a:r>
          </a:p>
        </p:txBody>
      </p:sp>
    </p:spTree>
    <p:extLst>
      <p:ext uri="{BB962C8B-B14F-4D97-AF65-F5344CB8AC3E}">
        <p14:creationId xmlns:p14="http://schemas.microsoft.com/office/powerpoint/2010/main" val="3320239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19DA8-5ACA-4A84-BD91-7DB1560F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Costs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81034-7769-4422-86E7-7AD110BBC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877" y="731469"/>
            <a:ext cx="3961310" cy="55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1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19DA8-5ACA-4A84-BD91-7DB1560F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Costs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6F7D1-C8FC-4DC4-8225-3A7A03082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754" y="874300"/>
            <a:ext cx="7010926" cy="51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51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19DA8-5ACA-4A84-BD91-7DB1560F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Life Directives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5AE08-64B9-47FE-811C-DA77723A4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50" y="742783"/>
            <a:ext cx="4123810" cy="572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2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1868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Is Not Predictable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453910" cy="5120640"/>
          </a:xfrm>
        </p:spPr>
        <p:txBody>
          <a:bodyPr>
            <a:normAutofit/>
          </a:bodyPr>
          <a:lstStyle/>
          <a:p>
            <a:r>
              <a:rPr lang="en-US" sz="2800" dirty="0"/>
              <a:t>People age differently </a:t>
            </a:r>
          </a:p>
          <a:p>
            <a:r>
              <a:rPr lang="en-US" sz="2800" dirty="0"/>
              <a:t>Untoward events accelerate the process</a:t>
            </a:r>
          </a:p>
          <a:p>
            <a:r>
              <a:rPr lang="en-US" sz="2800" dirty="0"/>
              <a:t>Bad decisions are more likely when under stress</a:t>
            </a:r>
          </a:p>
        </p:txBody>
      </p:sp>
    </p:spTree>
    <p:extLst>
      <p:ext uri="{BB962C8B-B14F-4D97-AF65-F5344CB8AC3E}">
        <p14:creationId xmlns:p14="http://schemas.microsoft.com/office/powerpoint/2010/main" val="3778812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19DA8-5ACA-4A84-BD91-7DB1560F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20120" cy="4601183"/>
          </a:xfrm>
        </p:spPr>
        <p:txBody>
          <a:bodyPr/>
          <a:lstStyle/>
          <a:p>
            <a:r>
              <a:rPr lang="en-US" dirty="0"/>
              <a:t>Transitions and Questionnaires 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19233-56CF-45FB-B532-66AB0401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982" y="864108"/>
            <a:ext cx="4744893" cy="5120640"/>
          </a:xfrm>
        </p:spPr>
        <p:txBody>
          <a:bodyPr/>
          <a:lstStyle/>
          <a:p>
            <a:r>
              <a:rPr lang="en-US" dirty="0"/>
              <a:t>Financial Decision-making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Health Care Decision-making</a:t>
            </a:r>
          </a:p>
          <a:p>
            <a:r>
              <a:rPr lang="en-US" dirty="0"/>
              <a:t>Living</a:t>
            </a:r>
          </a:p>
          <a:p>
            <a:r>
              <a:rPr lang="en-US" dirty="0"/>
              <a:t>Driving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47E48BE7-38FA-4CB5-B5F5-D061CD7FA300}"/>
              </a:ext>
            </a:extLst>
          </p:cNvPr>
          <p:cNvSpPr/>
          <p:nvPr/>
        </p:nvSpPr>
        <p:spPr>
          <a:xfrm>
            <a:off x="8186869" y="3454338"/>
            <a:ext cx="477150" cy="1339853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0093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33BBD-581D-4661-8712-E61479F35F5F}"/>
              </a:ext>
            </a:extLst>
          </p:cNvPr>
          <p:cNvSpPr txBox="1"/>
          <p:nvPr/>
        </p:nvSpPr>
        <p:spPr>
          <a:xfrm>
            <a:off x="8646927" y="3877609"/>
            <a:ext cx="281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Proactive Aging Plan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E3C8678-C0E8-471F-8BCD-6E7F99E89D68}"/>
              </a:ext>
            </a:extLst>
          </p:cNvPr>
          <p:cNvSpPr/>
          <p:nvPr/>
        </p:nvSpPr>
        <p:spPr>
          <a:xfrm rot="10800000">
            <a:off x="7746526" y="1841985"/>
            <a:ext cx="367943" cy="732018"/>
          </a:xfrm>
          <a:prstGeom prst="rightBrace">
            <a:avLst/>
          </a:prstGeom>
          <a:ln w="38100">
            <a:solidFill>
              <a:srgbClr val="0093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3162A-989F-4BF0-BA60-2B0BCDE01DDE}"/>
              </a:ext>
            </a:extLst>
          </p:cNvPr>
          <p:cNvSpPr txBox="1"/>
          <p:nvPr/>
        </p:nvSpPr>
        <p:spPr>
          <a:xfrm>
            <a:off x="8093814" y="1578839"/>
            <a:ext cx="338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Financial Caretaking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19BA7-8E99-466F-AE6C-0FFB40C96C1F}"/>
              </a:ext>
            </a:extLst>
          </p:cNvPr>
          <p:cNvSpPr txBox="1"/>
          <p:nvPr/>
        </p:nvSpPr>
        <p:spPr>
          <a:xfrm>
            <a:off x="8093814" y="2312393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Whealthcare</a:t>
            </a:r>
            <a:r>
              <a:rPr lang="en-US" sz="2400" dirty="0"/>
              <a:t> Risk Profile</a:t>
            </a:r>
          </a:p>
        </p:txBody>
      </p:sp>
    </p:spTree>
    <p:extLst>
      <p:ext uri="{BB962C8B-B14F-4D97-AF65-F5344CB8AC3E}">
        <p14:creationId xmlns:p14="http://schemas.microsoft.com/office/powerpoint/2010/main" val="3831354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A19DA8-5ACA-4A84-BD91-7DB1560F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19233-56CF-45FB-B532-66AB04013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send you a link to take the questionnaires</a:t>
            </a:r>
          </a:p>
          <a:p>
            <a:r>
              <a:rPr lang="en-US" dirty="0"/>
              <a:t>Once you complete the questionnaires, we get a notice you are done</a:t>
            </a:r>
          </a:p>
          <a:p>
            <a:r>
              <a:rPr lang="en-US" dirty="0"/>
              <a:t>After we review the reports, we’ll share them with you and set a meeting to follow up</a:t>
            </a:r>
          </a:p>
        </p:txBody>
      </p:sp>
    </p:spTree>
    <p:extLst>
      <p:ext uri="{BB962C8B-B14F-4D97-AF65-F5344CB8AC3E}">
        <p14:creationId xmlns:p14="http://schemas.microsoft.com/office/powerpoint/2010/main" val="2167526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7A36F-DB4E-4F96-8B3A-77CEA6880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5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Changes Are Sneaky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As we age, our brain loses flexibility</a:t>
            </a:r>
          </a:p>
          <a:p>
            <a:r>
              <a:rPr lang="en-US" sz="2800" dirty="0"/>
              <a:t>Thinking may become more concrete</a:t>
            </a:r>
          </a:p>
          <a:p>
            <a:r>
              <a:rPr lang="en-US" sz="2800" dirty="0"/>
              <a:t>Harder to wire new memories</a:t>
            </a:r>
          </a:p>
        </p:txBody>
      </p:sp>
    </p:spTree>
    <p:extLst>
      <p:ext uri="{BB962C8B-B14F-4D97-AF65-F5344CB8AC3E}">
        <p14:creationId xmlns:p14="http://schemas.microsoft.com/office/powerpoint/2010/main" val="15853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Tricking The Brain To Do The Right Thing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Proactive planning takes you through likely scenarios</a:t>
            </a:r>
          </a:p>
          <a:p>
            <a:r>
              <a:rPr lang="en-US" sz="2800" dirty="0"/>
              <a:t>When you are well and not under duress, you are more likely to make good decisions</a:t>
            </a:r>
          </a:p>
          <a:p>
            <a:r>
              <a:rPr lang="en-US" sz="2800" dirty="0"/>
              <a:t>By creating a plan and revisiting it periodically, the plan becomes hard wired in your long term memory</a:t>
            </a:r>
          </a:p>
          <a:p>
            <a:r>
              <a:rPr lang="en-US" sz="2800" dirty="0"/>
              <a:t>When “bad things” happen, you are more likely to revert to the plan hard wired in your brain</a:t>
            </a:r>
          </a:p>
        </p:txBody>
      </p:sp>
    </p:spTree>
    <p:extLst>
      <p:ext uri="{BB962C8B-B14F-4D97-AF65-F5344CB8AC3E}">
        <p14:creationId xmlns:p14="http://schemas.microsoft.com/office/powerpoint/2010/main" val="3702955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Now The Big Four</a:t>
            </a:r>
          </a:p>
        </p:txBody>
      </p:sp>
    </p:spTree>
    <p:extLst>
      <p:ext uri="{BB962C8B-B14F-4D97-AF65-F5344CB8AC3E}">
        <p14:creationId xmlns:p14="http://schemas.microsoft.com/office/powerpoint/2010/main" val="183471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E518B5-5CD3-48E1-909C-4A2F69DA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537" y="1271015"/>
            <a:ext cx="7985105" cy="3771003"/>
          </a:xfrm>
        </p:spPr>
        <p:txBody>
          <a:bodyPr>
            <a:normAutofit/>
          </a:bodyPr>
          <a:lstStyle/>
          <a:p>
            <a:r>
              <a:rPr lang="en-US" sz="6000" dirty="0"/>
              <a:t>#1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Financial Decision-making Transitions </a:t>
            </a:r>
          </a:p>
        </p:txBody>
      </p:sp>
    </p:spTree>
    <p:extLst>
      <p:ext uri="{BB962C8B-B14F-4D97-AF65-F5344CB8AC3E}">
        <p14:creationId xmlns:p14="http://schemas.microsoft.com/office/powerpoint/2010/main" val="161769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338265-E8EB-4CB5-8E50-0BE29C3C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Pays The Bills? Who Manages The Investments?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52F24-DEF4-4518-8829-E2DC0E916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Triggers for financial caretaking</a:t>
            </a:r>
          </a:p>
          <a:p>
            <a:pPr lvl="2"/>
            <a:r>
              <a:rPr lang="en-US" sz="2400" dirty="0"/>
              <a:t>Accidents</a:t>
            </a:r>
          </a:p>
          <a:p>
            <a:pPr lvl="2"/>
            <a:r>
              <a:rPr lang="en-US" sz="2400" dirty="0"/>
              <a:t>Illness</a:t>
            </a:r>
          </a:p>
          <a:p>
            <a:pPr lvl="2"/>
            <a:r>
              <a:rPr lang="en-US" sz="2400" dirty="0"/>
              <a:t>Normal aging  </a:t>
            </a:r>
          </a:p>
          <a:p>
            <a:pPr lvl="1"/>
            <a:r>
              <a:rPr lang="en-US" sz="2800" dirty="0"/>
              <a:t>Are you ready for someone to take over</a:t>
            </a:r>
            <a:r>
              <a:rPr lang="en-US" dirty="0"/>
              <a:t>?</a:t>
            </a:r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8493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86831DAC-ED9A-4C4B-B0BC-C861CE1843AC}" vid="{6C150CA7-B339-4239-AFE8-F0B0F95F99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</TotalTime>
  <Words>904</Words>
  <Application>Microsoft Office PowerPoint</Application>
  <PresentationFormat>Widescreen</PresentationFormat>
  <Paragraphs>153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Corbel</vt:lpstr>
      <vt:lpstr>Wingdings 2</vt:lpstr>
      <vt:lpstr>Frame</vt:lpstr>
      <vt:lpstr>Keys to Successful Proactive Aging</vt:lpstr>
      <vt:lpstr>Introduction</vt:lpstr>
      <vt:lpstr>Why Proactively Plan?</vt:lpstr>
      <vt:lpstr>Aging Is Not Predictable </vt:lpstr>
      <vt:lpstr>Cognitive Changes Are Sneaky</vt:lpstr>
      <vt:lpstr>Tricking The Brain To Do The Right Thing</vt:lpstr>
      <vt:lpstr>Now The Big Four</vt:lpstr>
      <vt:lpstr>#1   Financial Decision-making Transitions </vt:lpstr>
      <vt:lpstr>Who Pays The Bills? Who Manages The Investments? </vt:lpstr>
      <vt:lpstr>How To Prepare</vt:lpstr>
      <vt:lpstr>Whealthcare Financial Caretaking Plan</vt:lpstr>
      <vt:lpstr>Whealthcare Financial Caretaking Plan - Questionnaire</vt:lpstr>
      <vt:lpstr>Whealthcare Financial Caretaking Plan - Report</vt:lpstr>
      <vt:lpstr>Whealthcare Financial Caretaking -Education </vt:lpstr>
      <vt:lpstr>Whealthcare Financial Caretaking -Sample Documents</vt:lpstr>
      <vt:lpstr>When To Make The Switch</vt:lpstr>
      <vt:lpstr>Using the Whealthcare Risk Profile</vt:lpstr>
      <vt:lpstr>Whealthcare Risk Profile – Clinical Foundations</vt:lpstr>
      <vt:lpstr>Whealthcare Risk Profile – Report</vt:lpstr>
      <vt:lpstr>Whealthcare Risk Profile – Behavioral Profile</vt:lpstr>
      <vt:lpstr>Whealthcare Risk Profile – Cognitive Screen</vt:lpstr>
      <vt:lpstr>Whealthcare Risk Profile – Financial Literacy</vt:lpstr>
      <vt:lpstr>#2   Living Transitions</vt:lpstr>
      <vt:lpstr>Proactive Not Reactive Planning</vt:lpstr>
      <vt:lpstr>Proactive Not Reactive Planning</vt:lpstr>
      <vt:lpstr>#3  Health Care Decision-making Transitions</vt:lpstr>
      <vt:lpstr>The Challenge Of Health Care Decisions</vt:lpstr>
      <vt:lpstr>Proactive Not Reactive Planning</vt:lpstr>
      <vt:lpstr>#4  Driving Transitions</vt:lpstr>
      <vt:lpstr>Proactive Not Reactive Planning</vt:lpstr>
      <vt:lpstr>Whealthcare Proactive Aging Plan</vt:lpstr>
      <vt:lpstr>Whealthcare Proactive Aging Plan Questionnaire</vt:lpstr>
      <vt:lpstr>Whealthcare Proactive Aging Plan Report</vt:lpstr>
      <vt:lpstr>Whealthcare Proactive Aging Plan Report</vt:lpstr>
      <vt:lpstr>Whealthcare Proactive Aging Plan Report</vt:lpstr>
      <vt:lpstr>Health Care Costs</vt:lpstr>
      <vt:lpstr>Long-term Care Costs</vt:lpstr>
      <vt:lpstr>Quality of Life Directives</vt:lpstr>
      <vt:lpstr>Summary</vt:lpstr>
      <vt:lpstr>Transitions and Questionnaires Summary</vt:lpstr>
      <vt:lpstr>Next Steps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Aging</dc:title>
  <dc:creator>Carolyn McClanahan</dc:creator>
  <cp:lastModifiedBy>chris heye</cp:lastModifiedBy>
  <cp:revision>24</cp:revision>
  <dcterms:created xsi:type="dcterms:W3CDTF">2018-03-20T09:43:53Z</dcterms:created>
  <dcterms:modified xsi:type="dcterms:W3CDTF">2018-11-27T13:58:56Z</dcterms:modified>
</cp:coreProperties>
</file>